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3399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pl-PL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pl-PL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pl-PL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FE992F7B-40B9-4A71-9F30-9EEA83DEF36E}" type="slidenum">
              <a:t>‹#›</a:t>
            </a:fld>
            <a:endParaRPr lang="pl-PL" sz="1200"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1848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DDC20CD-54A1-4F92-BB03-AA7B9003793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12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470DF0F2-D088-4C67-AE5B-6AE3E063E407}" type="slidenum">
              <a:t>6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B6AD80-47D3-43F9-ACFD-4BA9B186E82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1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22AA97-D98B-4DED-8BDB-9B38CA88C141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4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1FBD7C-5855-44C9-A3D8-F15F2322214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22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7E89CF-3E86-4CAB-91F0-859ABC7A934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43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986EFC-E4AC-40F2-A8EA-F0A78787B8A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7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C1F788-32E4-4D78-B760-F448F2C0061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2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8ACAAD-5366-4835-8E54-657381A9FEB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3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1A91F7-447F-48B2-B198-2C10E7C3ED9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4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8752BF-DA2B-4EA4-AE4E-83D93C43FDB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4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D36BD-D67E-4511-BFC9-D9DF6377925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7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F7560E-518F-4216-9C9B-21855359552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2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9F4D28-5F52-440C-81BB-94DA9279E89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0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E3A95B-F49E-4C35-BF81-2023B7B0957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7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D35FD0-4602-4A13-AB35-FB0B54E0AC2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8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7A11FE-F0EE-4D74-92CB-BCE61129FD1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DA885A-9768-4E6C-BCDE-C58B717748C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3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63E67E-5976-4AA3-A6F2-6E80258884E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9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2012A0-17AE-4611-9544-DF0023531BC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7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EDAF1D-D885-4E04-8ABC-40BA708F0D1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8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26E9E5-61D6-43C3-846C-8A543871460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87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6FEA14-15C0-4965-8E6F-E29C9DD8AB5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5EB1EF-9358-40F6-850D-0009B1513A4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2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5747049-5468-4C2F-A7E2-61EBAFED9D0A}" type="datetime1">
              <a:rPr lang="pl-PL" smtClean="0"/>
              <a:pPr lvl="0"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F23B3E-2653-4BC6-9DB5-30175339932C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8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/>
              <a:t>Kliknij, aby edytować format tekstu tytułuKliknij, aby edytować styl</a:t>
            </a:r>
          </a:p>
        </p:txBody>
      </p:sp>
      <p:sp>
        <p:nvSpPr>
          <p:cNvPr id="3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5747049-5468-4C2F-A7E2-61EBAFED9D0A}" type="datetime1">
              <a:rPr lang="pl-PL"/>
              <a:pPr lvl="0"/>
              <a:t>2020-04-16</a:t>
            </a:fld>
            <a:endParaRPr lang="pl-PL"/>
          </a:p>
        </p:txBody>
      </p:sp>
      <p:sp>
        <p:nvSpPr>
          <p:cNvPr id="4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997ACB7-E2D9-4C85-9612-E49D9CF58935}" type="slidenum">
              <a:t>‹#›</a:t>
            </a:fld>
            <a:endParaRPr lang="pl-PL"/>
          </a:p>
        </p:txBody>
      </p:sp>
      <p:sp>
        <p:nvSpPr>
          <p:cNvPr id="6" name="Symbol zastępczy tekstu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pl-PL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pl-PL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17A11FE-F0EE-4D74-92CB-BCE61129FD1A}" type="datetime1">
              <a:rPr lang="pl-PL"/>
              <a:pPr lvl="0"/>
              <a:t>2020-04-16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CCABB2D-E0E7-40F1-BF51-55F8B809E6DC}" type="slidenum">
              <a:t>‹#›</a:t>
            </a:fld>
            <a:endParaRPr lang="pl-PL"/>
          </a:p>
        </p:txBody>
      </p:sp>
      <p:sp>
        <p:nvSpPr>
          <p:cNvPr id="5" name="Symbol zastępczy tytułu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6" name="Symbol zastępczy tekstu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pl-PL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pl-PL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41400" y="0"/>
            <a:ext cx="9351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>
          <a:xfrm>
            <a:off x="395536" y="1700808"/>
            <a:ext cx="6048672" cy="443675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pl-PL" sz="4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Oferta </a:t>
            </a:r>
            <a: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edukacyjna</a:t>
            </a:r>
            <a:b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LO nr XVII </a:t>
            </a:r>
            <a:b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im. A. Osieckiej  </a:t>
            </a:r>
            <a:b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we Wrocławiu  </a:t>
            </a:r>
            <a:r>
              <a:rPr lang="pl-PL" sz="4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pl-PL" sz="48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pl-PL" sz="4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na rok szkolny </a:t>
            </a:r>
            <a: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pl-PL" sz="48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2020/2021</a:t>
            </a:r>
            <a:endParaRPr lang="pl-PL" sz="4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Obraz 5" descr="E:\Materiały do ulotki 2019\logo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5052" r="6266" b="5151"/>
          <a:stretch/>
        </p:blipFill>
        <p:spPr bwMode="auto">
          <a:xfrm>
            <a:off x="7167933" y="188640"/>
            <a:ext cx="1962150" cy="2028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4951" y="1129930"/>
            <a:ext cx="6343274" cy="212449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 smtClean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Calibri" pitchFamily="1"/>
                <a:cs typeface="Times New Roman" pitchFamily="18"/>
              </a:rPr>
              <a:t>Przedmioty </a:t>
            </a: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Calibri" pitchFamily="1"/>
                <a:cs typeface="Times New Roman" pitchFamily="18"/>
              </a:rPr>
              <a:t>rozszerzone: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język polski, język angielski,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wiedza </a:t>
            </a: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o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społeczeństwie</a:t>
            </a:r>
            <a:endParaRPr lang="pl-PL" b="0" i="0" u="none" strike="noStrike" kern="1200" spc="0" dirty="0">
              <a:ln>
                <a:noFill/>
              </a:ln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Calibri" pitchFamily="1"/>
                <a:cs typeface="Times New Roman" pitchFamily="18"/>
              </a:rPr>
              <a:t>Języki obce</a:t>
            </a:r>
            <a:r>
              <a:rPr lang="pl-PL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j. angielski, j.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niemiecki</a:t>
            </a:r>
            <a:b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</a:br>
            <a:endParaRPr lang="pl-PL" sz="9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Bookman Old Style" pitchFamily="18"/>
              <a:ea typeface="Calibri" pitchFamily="1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strike="noStrike" kern="1200" spc="0" dirty="0">
                <a:ln>
                  <a:noFill/>
                </a:ln>
                <a:solidFill>
                  <a:srgbClr val="339966"/>
                </a:solidFill>
                <a:uFillTx/>
                <a:latin typeface="Bookman Old Style" pitchFamily="18"/>
                <a:ea typeface="Calibri" pitchFamily="1"/>
                <a:cs typeface="Times New Roman" pitchFamily="18"/>
              </a:rPr>
              <a:t>Przedmioty liczone w rekrutacji: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Calibri" pitchFamily="1"/>
                <a:cs typeface="Times New Roman" pitchFamily="18"/>
              </a:rPr>
              <a:t>j. polski, matematyka, </a:t>
            </a:r>
            <a:br>
              <a:rPr lang="pl-PL" b="0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Calibri" pitchFamily="1"/>
                <a:cs typeface="Times New Roman" pitchFamily="18"/>
              </a:rPr>
            </a:br>
            <a:r>
              <a:rPr lang="pl-PL" b="0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Calibri" pitchFamily="1"/>
                <a:cs typeface="Times New Roman" pitchFamily="18"/>
              </a:rPr>
              <a:t>j. obcy obowiązkowy, </a:t>
            </a:r>
            <a:r>
              <a:rPr lang="pl-PL" b="0" i="0" u="none" strike="noStrike" kern="1200" spc="0" dirty="0" err="1" smtClean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Calibri" pitchFamily="1"/>
                <a:cs typeface="Times New Roman" pitchFamily="18"/>
              </a:rPr>
              <a:t>wos</a:t>
            </a:r>
            <a:endParaRPr lang="pl-PL" b="0" i="0" u="none" strike="noStrike" kern="1200" spc="0" dirty="0">
              <a:ln>
                <a:noFill/>
              </a:ln>
              <a:solidFill>
                <a:srgbClr val="339966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</p:txBody>
      </p:sp>
      <p:pic>
        <p:nvPicPr>
          <p:cNvPr id="3" name="Obraz 4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t="5225" b="7067"/>
          <a:stretch/>
        </p:blipFill>
        <p:spPr>
          <a:xfrm>
            <a:off x="4716016" y="1916832"/>
            <a:ext cx="4146768" cy="40165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44950" y="116632"/>
            <a:ext cx="3528488" cy="4521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400" b="1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anose="02050604050505020204" pitchFamily="18" charset="0"/>
                <a:ea typeface="Calibri" pitchFamily="1"/>
                <a:cs typeface="Times New Roman" pitchFamily="18"/>
              </a:rPr>
              <a:t>KL. 1E TEATRALNA</a:t>
            </a:r>
          </a:p>
        </p:txBody>
      </p:sp>
      <p:sp>
        <p:nvSpPr>
          <p:cNvPr id="5" name="Prostokąt 4"/>
          <p:cNvSpPr/>
          <p:nvPr/>
        </p:nvSpPr>
        <p:spPr>
          <a:xfrm>
            <a:off x="244950" y="429730"/>
            <a:ext cx="8496720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Innowacja programowa: warsztaty teatralne, dykcja, muzyka, historia teatru i dramatu w ramach języka polskiego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68453" y="5933415"/>
            <a:ext cx="3494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b="1" dirty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Spektakl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Uciechy staropolskie</a:t>
            </a:r>
            <a:endParaRPr lang="pl-PL" sz="1600" b="1" i="1" dirty="0">
              <a:solidFill>
                <a:srgbClr val="CC0066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9" name="Obraz 8" descr="http://www.lo17.wroc.pl/img,galeria_big,1517_12ede0de14a5c119247dd9ed11354d82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76" b="11608"/>
          <a:stretch/>
        </p:blipFill>
        <p:spPr bwMode="auto">
          <a:xfrm>
            <a:off x="483548" y="3254422"/>
            <a:ext cx="3200400" cy="32946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611560" y="6488668"/>
            <a:ext cx="443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Koncert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A ich piosenki wciąż brzmią</a:t>
            </a:r>
            <a:r>
              <a:rPr lang="pl-PL" i="1" dirty="0" smtClean="0">
                <a:solidFill>
                  <a:srgbClr val="CC0066"/>
                </a:solidFill>
              </a:rPr>
              <a:t>…</a:t>
            </a:r>
            <a:endParaRPr lang="pl-PL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http://www.lo17.wroc.pl/img,galeria_big,1341_643006b911f4f4e49e4ef0e83ed59b1c.jpg"/>
          <p:cNvPicPr/>
          <p:nvPr/>
        </p:nvPicPr>
        <p:blipFill>
          <a:blip r:embed="rId3" cstate="print"/>
          <a:srcRect t="12968" b="8229"/>
          <a:stretch>
            <a:fillRect/>
          </a:stretch>
        </p:blipFill>
        <p:spPr bwMode="auto">
          <a:xfrm>
            <a:off x="69963" y="3640483"/>
            <a:ext cx="4067524" cy="25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s://scontent.fwaw5-1.fna.fbcdn.net/v/t1.0-0/p180x540/89702478_2489591527957703_8951468622396522496_o.jpg?_nc_cat=110&amp;_nc_sid=730e14&amp;_nc_ohc=_Tor9iFb-hAAX8YsbnA&amp;_nc_ht=scontent.fwaw5-1.fna&amp;_nc_tp=6&amp;oh=50e08d69a7b9b15bdde68c8665c5adf8&amp;oe=5EBB56C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5210175" cy="293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2"/>
          <p:cNvSpPr/>
          <p:nvPr/>
        </p:nvSpPr>
        <p:spPr>
          <a:xfrm>
            <a:off x="5126040" y="8529840"/>
            <a:ext cx="1995480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Times New Roman" pitchFamily="2"/>
              </a:rPr>
              <a:t>Spektakl </a:t>
            </a:r>
            <a:r>
              <a:rPr lang="pl-PL" sz="12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Calibri" pitchFamily="2"/>
                <a:cs typeface="Times New Roman" pitchFamily="2"/>
              </a:rPr>
              <a:t>Uciechy staropolskie</a:t>
            </a:r>
          </a:p>
        </p:txBody>
      </p:sp>
      <p:pic>
        <p:nvPicPr>
          <p:cNvPr id="7" name="Obraz 6" descr="E:\Materiały do ulotki 2019\Kordia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" y="88150"/>
            <a:ext cx="4859612" cy="316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niezlomni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7942" y="662422"/>
            <a:ext cx="3986039" cy="297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72428" y="6100110"/>
            <a:ext cx="252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Koncert </a:t>
            </a:r>
            <a:r>
              <a:rPr lang="pl-PL" sz="1600" b="1" i="1" dirty="0">
                <a:solidFill>
                  <a:srgbClr val="CC0066"/>
                </a:solidFill>
                <a:latin typeface="Bookman Old Style" panose="02050604050505020204" pitchFamily="18" charset="0"/>
              </a:rPr>
              <a:t>Co zrobimy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/>
            </a:r>
            <a:b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z </a:t>
            </a:r>
            <a:r>
              <a:rPr lang="pl-PL" sz="1600" b="1" i="1" dirty="0">
                <a:solidFill>
                  <a:srgbClr val="CC0066"/>
                </a:solidFill>
                <a:latin typeface="Bookman Old Style" panose="02050604050505020204" pitchFamily="18" charset="0"/>
              </a:rPr>
              <a:t>naszą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wolnością…</a:t>
            </a:r>
            <a:endParaRPr lang="pl-PL" sz="1600" i="1" dirty="0">
              <a:solidFill>
                <a:srgbClr val="CC0066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2428" y="322715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Spektakl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Kordian</a:t>
            </a:r>
            <a:endParaRPr lang="pl-PL" sz="1600" b="1" i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580112" y="332656"/>
            <a:ext cx="3409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Koncert </a:t>
            </a:r>
            <a:r>
              <a:rPr lang="pl-PL" sz="1600" b="1" i="1" dirty="0">
                <a:solidFill>
                  <a:srgbClr val="CC0066"/>
                </a:solidFill>
                <a:latin typeface="Bookman Old Style" panose="02050604050505020204" pitchFamily="18" charset="0"/>
              </a:rPr>
              <a:t>A źródło wciąż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bije…</a:t>
            </a:r>
            <a:endParaRPr lang="pl-PL" sz="1600" dirty="0">
              <a:solidFill>
                <a:srgbClr val="CC0066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923928" y="6392497"/>
            <a:ext cx="3361171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Musical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Opera za trzy grosze</a:t>
            </a:r>
            <a:endParaRPr lang="pl-PL" sz="1600" b="1" i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640" y="670292"/>
            <a:ext cx="5688520" cy="21229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Przedmioty rozszerzone: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język polski,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geografia, język angielski</a:t>
            </a:r>
            <a:endParaRPr lang="pl-PL" b="0" i="0" u="none" strike="noStrike" kern="1200" spc="0" dirty="0">
              <a:ln>
                <a:noFill/>
              </a:ln>
              <a:solidFill>
                <a:srgbClr val="000000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Języki obce</a:t>
            </a:r>
            <a:r>
              <a:rPr lang="pl-PL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angielski, j.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niemiecki</a:t>
            </a:r>
            <a:b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</a:br>
            <a:endParaRPr lang="pl-PL" sz="9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  <a:p>
            <a:pPr lvl="0">
              <a:defRPr sz="1800"/>
            </a:pPr>
            <a:r>
              <a:rPr lang="pl-PL" b="1" dirty="0" smtClean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Przedmioty </a:t>
            </a:r>
            <a:r>
              <a:rPr lang="pl-PL" b="1" dirty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liczone w rekrutacji:</a:t>
            </a:r>
          </a:p>
          <a:p>
            <a:pPr lvl="0">
              <a:defRPr sz="1800"/>
            </a:pPr>
            <a:r>
              <a:rPr lang="pl-PL" dirty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polski, matematyka, j. obcy obowiązkowy, </a:t>
            </a:r>
            <a:r>
              <a:rPr lang="pl-PL" dirty="0" smtClean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geografia</a:t>
            </a:r>
            <a:endParaRPr lang="pl-PL" dirty="0">
              <a:solidFill>
                <a:srgbClr val="339966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640" y="218160"/>
            <a:ext cx="3093389" cy="4521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400" b="1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anose="02050604050505020204" pitchFamily="18" charset="0"/>
                <a:ea typeface="Microsoft YaHei" pitchFamily="2"/>
                <a:cs typeface="Arial Unicode MS" pitchFamily="2"/>
              </a:rPr>
              <a:t>KL. 1F MEDIALNA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506" y="2852936"/>
            <a:ext cx="5592600" cy="33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/>
          <p:cNvSpPr txBox="1"/>
          <p:nvPr/>
        </p:nvSpPr>
        <p:spPr>
          <a:xfrm>
            <a:off x="176781" y="6159536"/>
            <a:ext cx="324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b="1" dirty="0">
                <a:solidFill>
                  <a:srgbClr val="CC0066"/>
                </a:solidFill>
                <a:latin typeface="Bookman Old Style" pitchFamily="18"/>
                <a:ea typeface="Calibri" pitchFamily="2"/>
                <a:cs typeface="Times New Roman" pitchFamily="2"/>
              </a:rPr>
              <a:t>Warsztaty </a:t>
            </a:r>
            <a:r>
              <a:rPr lang="pl-PL" sz="1600" b="1" dirty="0" smtClean="0">
                <a:solidFill>
                  <a:srgbClr val="CC0066"/>
                </a:solidFill>
                <a:latin typeface="Bookman Old Style" pitchFamily="18"/>
                <a:ea typeface="Calibri" pitchFamily="2"/>
                <a:cs typeface="Times New Roman" pitchFamily="2"/>
              </a:rPr>
              <a:t>w </a:t>
            </a:r>
            <a:r>
              <a:rPr lang="pl-PL" sz="1600" b="1" dirty="0">
                <a:solidFill>
                  <a:srgbClr val="CC0066"/>
                </a:solidFill>
                <a:latin typeface="Bookman Old Style" pitchFamily="18"/>
                <a:ea typeface="Calibri" pitchFamily="2"/>
                <a:cs typeface="Times New Roman" pitchFamily="2"/>
              </a:rPr>
              <a:t>Radiu </a:t>
            </a:r>
            <a:r>
              <a:rPr lang="pl-PL" sz="1600" b="1" dirty="0" smtClean="0">
                <a:solidFill>
                  <a:srgbClr val="CC0066"/>
                </a:solidFill>
                <a:latin typeface="Bookman Old Style" pitchFamily="18"/>
                <a:ea typeface="Calibri" pitchFamily="2"/>
                <a:cs typeface="Times New Roman" pitchFamily="2"/>
              </a:rPr>
              <a:t>Wrocław</a:t>
            </a:r>
            <a:endParaRPr lang="pl-PL" sz="1600" b="1" dirty="0">
              <a:solidFill>
                <a:srgbClr val="CC0066"/>
              </a:solidFill>
              <a:latin typeface="Bookman Old Style" pitchFamily="18"/>
              <a:ea typeface="Calibri" pitchFamily="2"/>
              <a:cs typeface="Times New Roman" pitchFamily="2"/>
            </a:endParaRPr>
          </a:p>
        </p:txBody>
      </p:sp>
      <p:pic>
        <p:nvPicPr>
          <p:cNvPr id="10" name="Obraz 9" descr="C:\Users\natan\Downloads\50297092_282353872452800_697596549367699865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8160"/>
            <a:ext cx="2880320" cy="486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/>
          <p:cNvSpPr txBox="1"/>
          <p:nvPr/>
        </p:nvSpPr>
        <p:spPr>
          <a:xfrm>
            <a:off x="6804248" y="507575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Zajęcia w studiu telewizyjnym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www.lo17.wroc.pl/images/news/IMG_20200304_100109_v1.jpg"/>
          <p:cNvPicPr/>
          <p:nvPr/>
        </p:nvPicPr>
        <p:blipFill rotWithShape="1">
          <a:blip r:embed="rId3" cstate="print"/>
          <a:srcRect l="7435" t="1880" r="7154" b="-1880"/>
          <a:stretch/>
        </p:blipFill>
        <p:spPr bwMode="auto">
          <a:xfrm>
            <a:off x="5662726" y="126858"/>
            <a:ext cx="3313440" cy="3236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 descr="https://scontent.fwaw5-1.fna.fbcdn.net/v/t1.0-9/s960x960/51041698_2138400969539919_1722361656123588608_o.jpg?_nc_cat=111&amp;_nc_sid=730e14&amp;_nc_ohc=LMdHizCJyW0AX-kI6pP&amp;_nc_ht=scontent.fwaw5-1.fna&amp;_nc_tp=7&amp;oh=55a9d242d54e863006e314ee641b4373&amp;oe=5EBA54F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1686" r="-276" b="8194"/>
          <a:stretch/>
        </p:blipFill>
        <p:spPr bwMode="auto">
          <a:xfrm>
            <a:off x="539552" y="3634594"/>
            <a:ext cx="4763135" cy="284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http://www.lo17.wroc.pl/img,news_big,B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615" y="106154"/>
            <a:ext cx="3151021" cy="339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539552" y="6431481"/>
            <a:ext cx="512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Nagranie programu 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"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Słownik </a:t>
            </a:r>
            <a:r>
              <a:rPr lang="pl-PL" sz="1600" b="1" dirty="0" err="1" smtClean="0">
                <a:solidFill>
                  <a:srgbClr val="CC0066"/>
                </a:solidFill>
                <a:latin typeface="Bookman Old Style" panose="02050604050505020204" pitchFamily="18" charset="0"/>
              </a:rPr>
              <a:t>polsko@polski</a:t>
            </a:r>
            <a:r>
              <a:rPr lang="pl-PL" b="1" dirty="0" smtClean="0">
                <a:solidFill>
                  <a:srgbClr val="CC0066"/>
                </a:solidFill>
              </a:rPr>
              <a:t>"</a:t>
            </a:r>
            <a:endParaRPr lang="pl-PL" b="1" dirty="0">
              <a:solidFill>
                <a:srgbClr val="CC0066"/>
              </a:solidFill>
            </a:endParaRPr>
          </a:p>
        </p:txBody>
      </p:sp>
      <p:pic>
        <p:nvPicPr>
          <p:cNvPr id="1026" name="Picture 2" descr="http://www.lo17.wroc.pl/img,news_big,Ok%C5%82ad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90" y="3419671"/>
            <a:ext cx="2435082" cy="327799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3298308" y="10615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Prelekcja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/>
            </a:r>
            <a:b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Wrocław </a:t>
            </a:r>
            <a:b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i </a:t>
            </a:r>
            <a:r>
              <a:rPr lang="pl-PL" sz="1600" b="1" i="1" dirty="0">
                <a:solidFill>
                  <a:srgbClr val="CC0066"/>
                </a:solidFill>
                <a:latin typeface="Bookman Old Style" panose="02050604050505020204" pitchFamily="18" charset="0"/>
              </a:rPr>
              <a:t>Dolny Śląsk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/>
            </a:r>
            <a:b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 </a:t>
            </a:r>
            <a:r>
              <a:rPr lang="pl-PL" sz="1600" b="1" i="1" dirty="0">
                <a:solidFill>
                  <a:srgbClr val="CC0066"/>
                </a:solidFill>
                <a:latin typeface="Bookman Old Style" panose="02050604050505020204" pitchFamily="18" charset="0"/>
              </a:rPr>
              <a:t>kadrze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filmowym</a:t>
            </a:r>
            <a:endParaRPr lang="pl-PL" sz="1600" b="1" i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946130" y="2368927"/>
            <a:ext cx="1716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Wojewódzki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/>
            </a:r>
            <a:b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Konkurs </a:t>
            </a:r>
            <a:b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Recytatorski</a:t>
            </a:r>
            <a:endParaRPr lang="pl-PL" sz="1600" b="1" i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072578" y="6045305"/>
            <a:ext cx="106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Gazetka </a:t>
            </a:r>
            <a:b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szkolna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7280" y="216000"/>
            <a:ext cx="56167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>
                <a:latin typeface="Bookman Old Style" pitchFamily="18"/>
              </a:defRPr>
            </a:pPr>
            <a:r>
              <a:rPr lang="pl-PL" sz="2400" b="1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KL. 1A JĘZYKOWO-BIZNESOWA</a:t>
            </a:r>
          </a:p>
        </p:txBody>
      </p:sp>
      <p:sp>
        <p:nvSpPr>
          <p:cNvPr id="3" name="Prostokąt 2"/>
          <p:cNvSpPr/>
          <p:nvPr/>
        </p:nvSpPr>
        <p:spPr>
          <a:xfrm>
            <a:off x="233366" y="1387419"/>
            <a:ext cx="6090840" cy="21229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Przedmioty rozszerzone: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język angielski, wiedza o </a:t>
            </a:r>
            <a:r>
              <a:rPr lang="pl-PL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społeczeństwie, język </a:t>
            </a:r>
            <a:r>
              <a:rPr lang="pl-PL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polski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Języki obce</a:t>
            </a:r>
            <a:r>
              <a:rPr lang="pl-PL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angielski, j. </a:t>
            </a:r>
            <a:r>
              <a:rPr lang="pl-PL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niemiecki</a:t>
            </a:r>
            <a:br>
              <a:rPr lang="pl-PL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</a:br>
            <a:endParaRPr lang="pl-PL" sz="900" b="0" i="0" u="none" strike="noStrike" kern="1200" spc="0" dirty="0">
              <a:ln>
                <a:noFill/>
              </a:ln>
              <a:solidFill>
                <a:srgbClr val="000000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800" b="1" i="0" strike="noStrike" kern="1200" spc="0" dirty="0">
                <a:ln>
                  <a:noFill/>
                </a:ln>
                <a:solidFill>
                  <a:srgbClr val="339966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Przedmioty liczone w rekrutacji</a:t>
            </a:r>
            <a:r>
              <a:rPr lang="pl-PL" sz="1800" b="1" i="0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800" b="0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polski, matematyka,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1800" b="0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obcy obowiązkowy</a:t>
            </a:r>
            <a:r>
              <a:rPr lang="pl-PL" sz="1800" b="0" i="0" u="none" strike="noStrike" kern="1200" spc="0" dirty="0" smtClean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, </a:t>
            </a:r>
            <a:r>
              <a:rPr lang="pl-PL" sz="1800" b="0" i="0" u="none" strike="noStrike" kern="1200" spc="0" dirty="0" err="1" smtClean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wos</a:t>
            </a:r>
            <a:endParaRPr lang="pl-PL" sz="1800" b="0" i="0" u="none" strike="noStrike" kern="1200" spc="0" dirty="0">
              <a:ln>
                <a:noFill/>
              </a:ln>
              <a:solidFill>
                <a:srgbClr val="339966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87280" y="672120"/>
            <a:ext cx="7992719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Innowacja programowa: język angielski z podstawami </a:t>
            </a:r>
            <a:br>
              <a:rPr lang="pl-PL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</a:br>
            <a:r>
              <a:rPr lang="pl-PL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języka biznesu i korespondencji handlowej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lum bright="10000"/>
            <a:alphaModFix/>
          </a:blip>
          <a:srcRect/>
          <a:stretch>
            <a:fillRect/>
          </a:stretch>
        </p:blipFill>
        <p:spPr>
          <a:xfrm>
            <a:off x="4320000" y="2036007"/>
            <a:ext cx="4741920" cy="38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http://www.lo17.wroc.pl/img,news_big,jersz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280" y="3501008"/>
            <a:ext cx="3708656" cy="28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3477169" y="6064139"/>
            <a:ext cx="2356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649026" y="621065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Laureaci Ogólnopolskiego Konkursu Języka Angielskiego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English </a:t>
            </a:r>
            <a:r>
              <a:rPr lang="pl-PL" sz="1600" b="1" i="1" dirty="0">
                <a:solidFill>
                  <a:srgbClr val="CC0066"/>
                </a:solidFill>
                <a:latin typeface="Bookman Old Style" panose="02050604050505020204" pitchFamily="18" charset="0"/>
              </a:rPr>
              <a:t>High </a:t>
            </a:r>
            <a:r>
              <a:rPr lang="pl-PL" sz="1600" b="1" i="1" dirty="0" err="1" smtClean="0">
                <a:solidFill>
                  <a:srgbClr val="CC0066"/>
                </a:solidFill>
                <a:latin typeface="Bookman Old Style" panose="02050604050505020204" pitchFamily="18" charset="0"/>
              </a:rPr>
              <a:t>Flier</a:t>
            </a:r>
            <a:endParaRPr lang="pl-PL" sz="1600" b="1" i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744004" y="1704780"/>
            <a:ext cx="2225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Projekt</a:t>
            </a:r>
            <a:r>
              <a:rPr lang="pl-PL" sz="1600" dirty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 </a:t>
            </a:r>
            <a:r>
              <a:rPr lang="pl-PL" sz="1600" b="1" i="1" dirty="0" err="1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WrOpenUp</a:t>
            </a:r>
            <a:endParaRPr lang="pl-PL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2844" t="10453"/>
          <a:stretch>
            <a:fillRect/>
          </a:stretch>
        </p:blipFill>
        <p:spPr>
          <a:xfrm>
            <a:off x="3851328" y="980728"/>
            <a:ext cx="5197680" cy="232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90099" y="3623263"/>
            <a:ext cx="5533560" cy="2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180654" y="110128"/>
            <a:ext cx="395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Drużyna </a:t>
            </a:r>
            <a:r>
              <a:rPr lang="pl-PL" sz="1600" b="1" dirty="0" err="1" smtClean="0">
                <a:solidFill>
                  <a:srgbClr val="CC0066"/>
                </a:solidFill>
                <a:latin typeface="Bookman Old Style" panose="02050604050505020204" pitchFamily="18" charset="0"/>
              </a:rPr>
              <a:t>Destination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 </a:t>
            </a:r>
            <a:r>
              <a:rPr lang="pl-PL" sz="1600" b="1" dirty="0" err="1" smtClean="0">
                <a:solidFill>
                  <a:srgbClr val="CC0066"/>
                </a:solidFill>
                <a:latin typeface="Bookman Old Style" panose="02050604050505020204" pitchFamily="18" charset="0"/>
              </a:rPr>
              <a:t>Imagination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www.lo17.wroc.pl/img,news_big,0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" b="9672"/>
          <a:stretch/>
        </p:blipFill>
        <p:spPr bwMode="auto">
          <a:xfrm>
            <a:off x="395536" y="3674470"/>
            <a:ext cx="2625550" cy="30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154599" y="3128304"/>
            <a:ext cx="234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Wizyta w Urzędzie </a:t>
            </a:r>
            <a:b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Marszałkowskim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552536" y="616948"/>
            <a:ext cx="4496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Zajęcia w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Dolnośląskiej Szkole Wyższej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635005" y="6284059"/>
            <a:ext cx="5243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Wymiana polsko-czeska w języku angielskim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" name="Obraz 12" descr="E:\Materiały do ulotki 2020\Ulotka 2020 zdjęcia\Drużyna D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2" y="504463"/>
            <a:ext cx="3445002" cy="251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5819" y="178574"/>
            <a:ext cx="5868349" cy="4521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400" b="1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anose="02050604050505020204" pitchFamily="18" charset="0"/>
                <a:ea typeface="Microsoft YaHei" pitchFamily="2"/>
                <a:cs typeface="Arial Unicode MS" pitchFamily="2"/>
              </a:rPr>
              <a:t>KL. 1B JĘZYKOWO-TURYSTYCZNA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5819" y="1374396"/>
            <a:ext cx="4572205" cy="2123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Przedmioty rozszerzone: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angielski,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geografia, j</a:t>
            </a: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.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niemiecki</a:t>
            </a:r>
            <a:endParaRPr lang="pl-PL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Bookman Old Style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Języki obce</a:t>
            </a:r>
            <a:r>
              <a:rPr lang="pl-PL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angielski, j.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niemiecki</a:t>
            </a:r>
            <a:b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</a:br>
            <a:endParaRPr lang="pl-PL" sz="9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Bookman Old Style" pitchFamily="18"/>
              <a:ea typeface="Microsoft YaHei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strike="noStrike" kern="1200" spc="0" dirty="0">
                <a:ln>
                  <a:noFill/>
                </a:ln>
                <a:solidFill>
                  <a:srgbClr val="339966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Przedmioty </a:t>
            </a:r>
            <a:r>
              <a:rPr lang="pl-PL" b="1" i="0" strike="noStrike" kern="1200" spc="0" dirty="0" smtClean="0">
                <a:ln>
                  <a:noFill/>
                </a:ln>
                <a:solidFill>
                  <a:srgbClr val="339966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liczone w </a:t>
            </a:r>
            <a:r>
              <a:rPr lang="pl-PL" b="1" i="0" strike="noStrike" kern="1200" spc="0" dirty="0">
                <a:ln>
                  <a:noFill/>
                </a:ln>
                <a:solidFill>
                  <a:srgbClr val="339966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rekrutacji</a:t>
            </a:r>
            <a:r>
              <a:rPr lang="pl-PL" b="0" i="0" strike="noStrike" kern="1200" spc="0" dirty="0">
                <a:ln>
                  <a:noFill/>
                </a:ln>
                <a:solidFill>
                  <a:srgbClr val="339966"/>
                </a:solidFill>
                <a:uFillTx/>
                <a:latin typeface="Bookman Old Style" pitchFamily="18"/>
                <a:ea typeface="Microsoft YaHei" pitchFamily="2"/>
                <a:cs typeface="Arial Unicode MS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polski,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matematyka, </a:t>
            </a:r>
            <a:br>
              <a:rPr lang="pl-PL" b="0" i="0" u="none" strike="noStrike" kern="1200" spc="0" dirty="0" smtClean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</a:br>
            <a:r>
              <a:rPr lang="pl-PL" b="0" i="0" u="none" strike="noStrike" kern="1200" spc="0" dirty="0" smtClean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</a:t>
            </a:r>
            <a:r>
              <a:rPr lang="pl-PL" b="0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. obcy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obowiązkowy, geografia</a:t>
            </a:r>
            <a:endParaRPr lang="pl-PL" b="0" i="0" u="none" strike="noStrike" kern="1200" spc="0" dirty="0">
              <a:ln>
                <a:noFill/>
              </a:ln>
              <a:solidFill>
                <a:srgbClr val="339966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81080" y="630706"/>
            <a:ext cx="7773840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Innowacja programowa: język angielski z podstawami języka turystyczno-biznesowego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04962" y="2033227"/>
            <a:ext cx="4891603" cy="32833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6531630" y="5296841"/>
            <a:ext cx="247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b="1" dirty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Klasa turystyczna </a:t>
            </a:r>
            <a:r>
              <a:rPr lang="pl-PL" sz="1600" b="1" dirty="0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/>
            </a:r>
            <a:br>
              <a:rPr lang="pl-PL" sz="1600" b="1" dirty="0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</a:br>
            <a:r>
              <a:rPr lang="pl-PL" sz="1600" b="1" dirty="0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w </a:t>
            </a:r>
            <a:r>
              <a:rPr lang="pl-PL" sz="1600" b="1" dirty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Górach </a:t>
            </a:r>
            <a:r>
              <a:rPr lang="pl-PL" sz="1600" b="1" dirty="0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Bardzkich</a:t>
            </a:r>
            <a:endParaRPr lang="pl-PL" sz="1600" b="1" dirty="0">
              <a:solidFill>
                <a:srgbClr val="CC0066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068000" y="6148569"/>
            <a:ext cx="4030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Międzynarodowy Dzień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Krajobrazu </a:t>
            </a:r>
            <a:b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 Lesie </a:t>
            </a:r>
            <a:r>
              <a:rPr lang="pl-PL" sz="1600" b="1" dirty="0" err="1" smtClean="0">
                <a:solidFill>
                  <a:srgbClr val="CC0066"/>
                </a:solidFill>
                <a:latin typeface="Bookman Old Style" panose="02050604050505020204" pitchFamily="18" charset="0"/>
              </a:rPr>
              <a:t>Pilczyckim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Obraz 11" descr="http://wroclaw.rdos.gov.pl/files/galerie/153059/103127_image_big_galler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9" y="3499444"/>
            <a:ext cx="3852181" cy="302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914364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Rectangle 9"/>
          <p:cNvSpPr/>
          <p:nvPr/>
        </p:nvSpPr>
        <p:spPr>
          <a:xfrm>
            <a:off x="0" y="0"/>
            <a:ext cx="914364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7" name="Obraz 6" descr="http://www.lo17.wroc.pl/images/news/3PR%20Wzg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9912"/>
          <a:stretch/>
        </p:blipFill>
        <p:spPr bwMode="auto">
          <a:xfrm>
            <a:off x="4396040" y="3875944"/>
            <a:ext cx="4464496" cy="2818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az 7" descr="http://www.lo17.wroc.pl/img,news_big,na%20strone.png"/>
          <p:cNvPicPr/>
          <p:nvPr/>
        </p:nvPicPr>
        <p:blipFill rotWithShape="1">
          <a:blip r:embed="rId4" cstate="print"/>
          <a:srcRect t="15263" b="6520"/>
          <a:stretch/>
        </p:blipFill>
        <p:spPr bwMode="auto">
          <a:xfrm>
            <a:off x="727396" y="3752290"/>
            <a:ext cx="3096344" cy="27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www.lo17.wroc.pl/img,news_big,Borowa%203PR%204.10.2018%20031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90" y="444067"/>
            <a:ext cx="4156563" cy="301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/>
          <p:cNvSpPr txBox="1"/>
          <p:nvPr/>
        </p:nvSpPr>
        <p:spPr>
          <a:xfrm>
            <a:off x="4180731" y="3537390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Lekcja geografii 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w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terenie: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Na </a:t>
            </a:r>
            <a:r>
              <a:rPr lang="pl-PL" sz="1600" b="1" i="1" dirty="0">
                <a:solidFill>
                  <a:srgbClr val="CC0066"/>
                </a:solidFill>
                <a:latin typeface="Bookman Old Style" panose="02050604050505020204" pitchFamily="18" charset="0"/>
              </a:rPr>
              <a:t>tropie </a:t>
            </a:r>
            <a:r>
              <a:rPr lang="pl-PL" sz="1600" b="1" i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lodowca</a:t>
            </a:r>
            <a:endParaRPr lang="pl-PL" sz="1600" b="1" i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27396" y="6485537"/>
            <a:ext cx="278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Olimpiada geograficzna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87318" y="129018"/>
            <a:ext cx="417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Lekcja geografii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o 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gospodarce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leśnej </a:t>
            </a:r>
            <a:endParaRPr lang="pl-PL" sz="1600" b="1" i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759616" y="152731"/>
            <a:ext cx="2786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Wycieczka edukacyjna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Obraz 5" descr="http://www.lo17.wroc.pl/img,news_big,park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8" y="444067"/>
            <a:ext cx="3918297" cy="32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68445" y="699285"/>
            <a:ext cx="3245184" cy="30576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Calibri" pitchFamily="1"/>
                <a:cs typeface="Times New Roman" pitchFamily="18"/>
              </a:rPr>
              <a:t>Przedmioty rozszerzone: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matematyka, informatyka, </a:t>
            </a:r>
            <a:b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</a:b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fizyka</a:t>
            </a:r>
            <a:endParaRPr lang="pl-PL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Bookman Old Style" pitchFamily="18"/>
              <a:ea typeface="Calibri" pitchFamily="1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Calibri" pitchFamily="1"/>
                <a:cs typeface="Times New Roman" pitchFamily="18"/>
              </a:rPr>
              <a:t>Języki obce: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j. angielski, j.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niemiecki</a:t>
            </a:r>
            <a:b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</a:br>
            <a:endParaRPr lang="pl-PL" sz="9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lvl="0">
              <a:defRPr sz="1800"/>
            </a:pPr>
            <a:r>
              <a:rPr lang="pl-PL" b="1" dirty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Przedmioty liczone </a:t>
            </a:r>
            <a:br>
              <a:rPr lang="pl-PL" b="1" dirty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</a:br>
            <a:r>
              <a:rPr lang="pl-PL" b="1" dirty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w rekrutacji:</a:t>
            </a:r>
          </a:p>
          <a:p>
            <a:pPr lvl="0">
              <a:defRPr sz="1800"/>
            </a:pPr>
            <a:r>
              <a:rPr lang="pl-PL" dirty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polski, matematyka,</a:t>
            </a:r>
          </a:p>
          <a:p>
            <a:pPr lvl="0">
              <a:defRPr sz="1800"/>
            </a:pPr>
            <a:r>
              <a:rPr lang="pl-PL" dirty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j. obcy obowiązkowy,</a:t>
            </a:r>
          </a:p>
          <a:p>
            <a:pPr lvl="0">
              <a:defRPr sz="1800"/>
            </a:pPr>
            <a:r>
              <a:rPr lang="pl-PL" dirty="0" smtClean="0">
                <a:solidFill>
                  <a:srgbClr val="3399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informatyka</a:t>
            </a:r>
            <a:endParaRPr lang="pl-PL" b="0" i="0" u="none" strike="noStrike" kern="1200" spc="0" dirty="0">
              <a:ln>
                <a:noFill/>
              </a:ln>
              <a:solidFill>
                <a:srgbClr val="339966"/>
              </a:solidFill>
              <a:latin typeface="Bookman Old Style" pitchFamily="18"/>
              <a:ea typeface="Calibri" pitchFamily="1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pl-PL" sz="8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Bookman Old Style" pitchFamily="18"/>
              <a:ea typeface="Calibri" pitchFamily="1"/>
              <a:cs typeface="Times New Roman" pitchFamily="18"/>
            </a:endParaRPr>
          </a:p>
        </p:txBody>
      </p:sp>
      <p:sp>
        <p:nvSpPr>
          <p:cNvPr id="3" name="Prostokąt 3"/>
          <p:cNvSpPr/>
          <p:nvPr/>
        </p:nvSpPr>
        <p:spPr>
          <a:xfrm>
            <a:off x="168445" y="172564"/>
            <a:ext cx="8868051" cy="4521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400" b="1" i="0" u="none" strike="noStrike" kern="1200" spc="0" dirty="0" smtClean="0">
                <a:ln>
                  <a:noFill/>
                </a:ln>
                <a:solidFill>
                  <a:srgbClr val="339966"/>
                </a:solidFill>
                <a:latin typeface="Bookman Old Style" panose="02050604050505020204" pitchFamily="18" charset="0"/>
                <a:ea typeface="Calibri" pitchFamily="1"/>
                <a:cs typeface="Times New Roman" pitchFamily="18"/>
              </a:rPr>
              <a:t>KL. 1C MATEMATYCZNO-FIZYCZNO-INFORMATYCZNA</a:t>
            </a:r>
            <a:endParaRPr lang="pl-PL" sz="2400" b="1" i="0" u="none" strike="noStrike" kern="1200" spc="0" dirty="0">
              <a:ln>
                <a:noFill/>
              </a:ln>
              <a:solidFill>
                <a:srgbClr val="339966"/>
              </a:solidFill>
              <a:latin typeface="Bookman Old Style" panose="02050604050505020204" pitchFamily="18" charset="0"/>
              <a:ea typeface="Calibri" pitchFamily="1"/>
              <a:cs typeface="Times New Roman" pitchFamily="18"/>
            </a:endParaRPr>
          </a:p>
        </p:txBody>
      </p:sp>
      <p:pic>
        <p:nvPicPr>
          <p:cNvPr id="4" name="Obraz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14896" y="764704"/>
            <a:ext cx="5077440" cy="40046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5734988" y="4742891"/>
            <a:ext cx="298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b="1" dirty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Projekt astronomiczny </a:t>
            </a:r>
            <a:r>
              <a:rPr lang="pl-PL" sz="1600" b="1" dirty="0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/>
            </a:r>
            <a:br>
              <a:rPr lang="pl-PL" sz="1600" b="1" dirty="0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</a:br>
            <a:r>
              <a:rPr lang="pl-PL" sz="1600" b="1" i="1" dirty="0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World </a:t>
            </a:r>
            <a:r>
              <a:rPr lang="pl-PL" sz="1600" b="1" i="1" dirty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Space </a:t>
            </a:r>
            <a:r>
              <a:rPr lang="pl-PL" sz="1600" b="1" i="1" dirty="0" err="1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Week</a:t>
            </a:r>
            <a:endParaRPr lang="pl-PL" sz="1600" b="1" i="1" dirty="0">
              <a:solidFill>
                <a:srgbClr val="CC0066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8" name="Obraz 7" descr="http://www.lo17.wroc.pl/img,news_big,DSC_20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445" y="3662306"/>
            <a:ext cx="402700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160620" y="6190565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I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mpreza 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edukacyjna </a:t>
            </a:r>
            <a:r>
              <a:rPr lang="pl-PL" sz="1600" b="1" i="1" dirty="0" err="1">
                <a:solidFill>
                  <a:srgbClr val="CC0066"/>
                </a:solidFill>
                <a:latin typeface="Bookman Old Style" panose="02050604050505020204" pitchFamily="18" charset="0"/>
              </a:rPr>
              <a:t>Yuri’s</a:t>
            </a:r>
            <a:r>
              <a:rPr lang="pl-PL" sz="1600" b="1" i="1" dirty="0">
                <a:solidFill>
                  <a:srgbClr val="CC0066"/>
                </a:solidFill>
                <a:latin typeface="Bookman Old Style" panose="02050604050505020204" pitchFamily="18" charset="0"/>
              </a:rPr>
              <a:t> </a:t>
            </a:r>
            <a:r>
              <a:rPr lang="pl-PL" sz="1600" b="1" i="1" dirty="0" err="1">
                <a:solidFill>
                  <a:srgbClr val="CC0066"/>
                </a:solidFill>
                <a:latin typeface="Bookman Old Style" panose="02050604050505020204" pitchFamily="18" charset="0"/>
              </a:rPr>
              <a:t>Night</a:t>
            </a:r>
            <a:r>
              <a:rPr lang="pl-PL" sz="1600" b="1" i="1" dirty="0">
                <a:solidFill>
                  <a:srgbClr val="CC0066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www.lo17.wroc.pl/img,news_big,IMG_20191028_081519%20(640x480).jpg"/>
          <p:cNvPicPr/>
          <p:nvPr/>
        </p:nvPicPr>
        <p:blipFill rotWithShape="1">
          <a:blip r:embed="rId3" cstate="print"/>
          <a:srcRect t="21041" b="1"/>
          <a:stretch/>
        </p:blipFill>
        <p:spPr bwMode="auto">
          <a:xfrm>
            <a:off x="144325" y="3819030"/>
            <a:ext cx="4695825" cy="2780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https://scontent.fwaw5-1.fna.fbcdn.net/v/t1.0-9/53800886_2374797839419935_5584976838070894592_n.jpg?_nc_cat=102&amp;_nc_sid=8bfeb9&amp;_nc_ohc=zRQnCLELzMkAX99xObx&amp;_nc_ht=scontent.fwaw5-1.fna&amp;oh=238cffea09f73268d29881c38112ddee&amp;oe=5EBBF13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55120"/>
            <a:ext cx="3749423" cy="44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lo17.wroc.pl/img,news_big,Image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163296" y="116632"/>
            <a:ext cx="2238026" cy="3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360810" y="3280778"/>
            <a:ext cx="233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Zajęcia z </a:t>
            </a:r>
            <a:r>
              <a:rPr lang="pl-PL" sz="1600" b="1" dirty="0" err="1" smtClean="0">
                <a:solidFill>
                  <a:srgbClr val="CC0066"/>
                </a:solidFill>
                <a:latin typeface="Bookman Old Style" panose="02050604050505020204" pitchFamily="18" charset="0"/>
              </a:rPr>
              <a:t>Arduino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Obraz 6" descr="http://www.lo17.wroc.pl/img,news_big,IMG_20180319_170846%20(Copy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7145" r="2006" b="-1"/>
          <a:stretch/>
        </p:blipFill>
        <p:spPr bwMode="auto">
          <a:xfrm>
            <a:off x="2492237" y="579620"/>
            <a:ext cx="3600400" cy="2386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79858" y="279711"/>
            <a:ext cx="4656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Kurs programowania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 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języku </a:t>
            </a:r>
            <a:r>
              <a:rPr lang="pl-PL" sz="1600" b="1" dirty="0" err="1">
                <a:solidFill>
                  <a:srgbClr val="CC0066"/>
                </a:solidFill>
                <a:latin typeface="Bookman Old Style" panose="02050604050505020204" pitchFamily="18" charset="0"/>
              </a:rPr>
              <a:t>Python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414" y="6273225"/>
            <a:ext cx="4832736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Zajęcia w Instytucie 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Fizyki Doświadczalnej Uniwersytetu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Wrocławskiego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233191" y="135761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Wycieczka edukacyjna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/>
            </a:r>
            <a:b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do planetarium 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ESO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/>
            </a:r>
            <a:b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dirty="0" err="1" smtClean="0">
                <a:solidFill>
                  <a:srgbClr val="CC0066"/>
                </a:solidFill>
                <a:latin typeface="Bookman Old Style" panose="02050604050505020204" pitchFamily="18" charset="0"/>
              </a:rPr>
              <a:t>Supernova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07504" y="189080"/>
            <a:ext cx="5832648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179359" y="154620"/>
            <a:ext cx="5904560" cy="4535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sz="2400" b="1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anose="02050604050505020204" pitchFamily="18" charset="0"/>
                <a:ea typeface="Calibri" pitchFamily="1"/>
                <a:cs typeface="Times New Roman" pitchFamily="18"/>
              </a:rPr>
              <a:t>KL. 1D BIOLOGICZNO-CHEMICZNA</a:t>
            </a:r>
          </a:p>
        </p:txBody>
      </p:sp>
      <p:sp>
        <p:nvSpPr>
          <p:cNvPr id="4" name="Prostokąt 3"/>
          <p:cNvSpPr/>
          <p:nvPr/>
        </p:nvSpPr>
        <p:spPr>
          <a:xfrm>
            <a:off x="191191" y="608206"/>
            <a:ext cx="5892728" cy="21230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Calibri" pitchFamily="1"/>
                <a:cs typeface="Times New Roman" pitchFamily="18"/>
              </a:rPr>
              <a:t>Przedmioty rozszerzone: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biologia, chemia,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matematyka</a:t>
            </a:r>
            <a:endParaRPr lang="pl-PL" b="0" i="0" u="none" strike="noStrike" kern="1200" spc="0" dirty="0">
              <a:ln>
                <a:noFill/>
              </a:ln>
              <a:solidFill>
                <a:srgbClr val="000000"/>
              </a:solidFill>
              <a:latin typeface="Bookman Old Style" pitchFamily="18"/>
              <a:ea typeface="Calibri" pitchFamily="1"/>
              <a:cs typeface="Arial" pitchFamily="34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Bookman Old Style" pitchFamily="18"/>
                <a:ea typeface="Calibri" pitchFamily="1"/>
                <a:cs typeface="Times New Roman" pitchFamily="18"/>
              </a:rPr>
              <a:t>Języki obce</a:t>
            </a:r>
            <a:r>
              <a:rPr lang="pl-PL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j. angielski, j. </a:t>
            </a:r>
            <a: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  <a:t>niemiecki</a:t>
            </a:r>
            <a:br>
              <a:rPr lang="pl-PL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Calibri" pitchFamily="1"/>
                <a:cs typeface="Times New Roman" pitchFamily="18"/>
              </a:rPr>
            </a:br>
            <a:endParaRPr lang="pl-PL" sz="900" b="1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Bookman Old Style" pitchFamily="18"/>
              <a:ea typeface="Calibri" pitchFamily="1"/>
              <a:cs typeface="Times New Roman" pitchFamily="18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1" i="0" strike="noStrike" kern="1200" spc="0" dirty="0">
                <a:ln>
                  <a:noFill/>
                </a:ln>
                <a:solidFill>
                  <a:srgbClr val="339966"/>
                </a:solidFill>
                <a:uFillTx/>
                <a:latin typeface="Bookman Old Style" pitchFamily="18"/>
                <a:ea typeface="Calibri" pitchFamily="1"/>
                <a:cs typeface="Times New Roman" pitchFamily="18"/>
              </a:rPr>
              <a:t>Przedmioty liczone w rekrutacji: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pl-PL" b="0" i="0" u="none" strike="noStrike" kern="1200" spc="0" dirty="0">
                <a:ln>
                  <a:noFill/>
                </a:ln>
                <a:solidFill>
                  <a:srgbClr val="339966"/>
                </a:solidFill>
                <a:latin typeface="Bookman Old Style" pitchFamily="18"/>
                <a:ea typeface="Calibri" pitchFamily="1"/>
                <a:cs typeface="Times New Roman" pitchFamily="18"/>
              </a:rPr>
              <a:t>j. polski, matematyka, j. obcy obowiązkowy, biologia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499992" y="5995877"/>
            <a:ext cx="3525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b="1" dirty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Zajęcia laboratoryjne </a:t>
            </a:r>
            <a:r>
              <a:rPr lang="pl-PL" sz="1600" b="1" dirty="0" smtClean="0">
                <a:solidFill>
                  <a:srgbClr val="CC0066"/>
                </a:solidFill>
                <a:latin typeface="Bookman Old Style" pitchFamily="18"/>
                <a:ea typeface="Microsoft YaHei" pitchFamily="2"/>
                <a:cs typeface="Arial Unicode MS" pitchFamily="2"/>
              </a:rPr>
              <a:t>z chemii</a:t>
            </a:r>
            <a:endParaRPr lang="pl-PL" sz="1600" b="1" dirty="0">
              <a:solidFill>
                <a:srgbClr val="CC0066"/>
              </a:solidFill>
              <a:latin typeface="Bookman Old Style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9" name="Obraz 8" descr="E:\Materiały do ulotki 2020\Ulotka 2020 zdjęcia\Zajecia laboratoryjne z chemi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25" y="344792"/>
            <a:ext cx="2973065" cy="515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E:\Materiały do ulotki 2019\Zajęcia laboratoryjne z chemii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15588" r="5952"/>
          <a:stretch/>
        </p:blipFill>
        <p:spPr bwMode="auto">
          <a:xfrm>
            <a:off x="122715" y="2814363"/>
            <a:ext cx="5817437" cy="312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http://www.lo17.wroc.pl/img,news_big,C7D67DBA-6CF4-4169-AFAE-CA4EE811B16C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7"/>
          <a:stretch/>
        </p:blipFill>
        <p:spPr bwMode="auto">
          <a:xfrm>
            <a:off x="369025" y="4005064"/>
            <a:ext cx="3770925" cy="2707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 descr="http://www.lo17.wroc.pl/img,news_big,20180530_112108.jpg"/>
          <p:cNvPicPr/>
          <p:nvPr/>
        </p:nvPicPr>
        <p:blipFill rotWithShape="1">
          <a:blip r:embed="rId4" cstate="print"/>
          <a:srcRect l="6968" t="9375" b="7337"/>
          <a:stretch/>
        </p:blipFill>
        <p:spPr bwMode="auto">
          <a:xfrm>
            <a:off x="4679484" y="594376"/>
            <a:ext cx="4342044" cy="29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www.lo17.wroc.pl/img,news_big,83995902_142256976784422_4683126017642987520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28" y="116632"/>
            <a:ext cx="44069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627" y="3425564"/>
            <a:ext cx="485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Warsztaty biologiczne w Stacji </a:t>
            </a:r>
            <a:b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</a:b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Ekologicznej 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„Salamandra” w Myśliborzu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697688" y="244247"/>
            <a:ext cx="434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W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arsztaty </a:t>
            </a:r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w Muzeum Przyrodniczym</a:t>
            </a:r>
            <a:r>
              <a:rPr lang="pl-PL" dirty="0"/>
              <a:t> </a:t>
            </a:r>
          </a:p>
        </p:txBody>
      </p:sp>
      <p:pic>
        <p:nvPicPr>
          <p:cNvPr id="9" name="Obraz 8" descr="http://www.lo17.wroc.pl/img,news_big,Zaj%C4%99cia%20laboratoryjne%2014.12.2017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/>
          <a:stretch/>
        </p:blipFill>
        <p:spPr bwMode="auto">
          <a:xfrm>
            <a:off x="4697813" y="3612947"/>
            <a:ext cx="2664296" cy="2983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7370290" y="5088489"/>
            <a:ext cx="1781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CC0066"/>
                </a:solidFill>
                <a:latin typeface="Bookman Old Style" panose="02050604050505020204" pitchFamily="18" charset="0"/>
              </a:rPr>
              <a:t>Zajęcia laboratoryjne na Wydziale Chemii Uniwersytetu </a:t>
            </a:r>
            <a:r>
              <a:rPr lang="pl-PL" sz="1600" b="1" dirty="0" smtClean="0">
                <a:solidFill>
                  <a:srgbClr val="CC0066"/>
                </a:solidFill>
                <a:latin typeface="Bookman Old Style" panose="02050604050505020204" pitchFamily="18" charset="0"/>
              </a:rPr>
              <a:t>Wrocławskiego</a:t>
            </a:r>
            <a:endParaRPr lang="pl-PL" sz="1600" b="1" dirty="0">
              <a:solidFill>
                <a:srgbClr val="CC0066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myślnie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308</Words>
  <Application>Microsoft Office PowerPoint</Application>
  <PresentationFormat>Pokaz na ekranie (4:3)</PresentationFormat>
  <Paragraphs>85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Domyślnie</vt:lpstr>
      <vt:lpstr>Domyślnie 1</vt:lpstr>
      <vt:lpstr>Oferta edukacyjna LO nr XVII  im. A. Osieckiej   we Wrocławiu   na rok szkolny  2020/2021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edukacyjna  na rok szkolny 2020/2021</dc:title>
  <dc:creator>Natalia Nogaj</dc:creator>
  <cp:lastModifiedBy>Basia</cp:lastModifiedBy>
  <cp:revision>65</cp:revision>
  <dcterms:modified xsi:type="dcterms:W3CDTF">2020-04-16T12:01:11Z</dcterms:modified>
</cp:coreProperties>
</file>