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12"/>
  </p:notesMasterIdLst>
  <p:sldIdLst>
    <p:sldId id="278" r:id="rId2"/>
    <p:sldId id="275" r:id="rId3"/>
    <p:sldId id="295" r:id="rId4"/>
    <p:sldId id="276" r:id="rId5"/>
    <p:sldId id="286" r:id="rId6"/>
    <p:sldId id="266" r:id="rId7"/>
    <p:sldId id="290" r:id="rId8"/>
    <p:sldId id="296" r:id="rId9"/>
    <p:sldId id="280" r:id="rId10"/>
    <p:sldId id="279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9933"/>
    <a:srgbClr val="006600"/>
    <a:srgbClr val="0D8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6" autoAdjust="0"/>
    <p:restoredTop sz="86385" autoAdjust="0"/>
  </p:normalViewPr>
  <p:slideViewPr>
    <p:cSldViewPr snapToGrid="0">
      <p:cViewPr>
        <p:scale>
          <a:sx n="80" d="100"/>
          <a:sy n="80" d="100"/>
        </p:scale>
        <p:origin x="-10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F9F888-AACB-41AD-BE43-7F32AB9E3873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43CD32-9E16-4517-A666-13D0AABA074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7214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37724-B76A-49E3-8DB8-C135A720B1F5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67DC9-9503-4B02-A8E5-7E95FCA3A38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4395917"/>
      </p:ext>
    </p:extLst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4-B502-40AB-B1E6-BC4902DF9A72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2F61F-5347-42FC-A3D6-AFA3292B8D9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8653086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13C8F-5D81-4D37-ACF6-2614E9489B6A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E7B26-6F3B-47EA-9450-1CA7569712D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5150332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0838D-638E-4F0C-9CBC-376AB5620E24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7271D-F979-4D44-86E3-2BFECF8C1AD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7603249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A72B8-3E9B-45AB-B907-C3E743F31C9D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AB61-BACB-45BD-95E0-2E96D4C0C3B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8061520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1C31F-961B-4DCE-A9AC-910D1C723534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4099-C3D1-4F17-B428-0E406D5E475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1934280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361E1-17D3-436B-B62C-09A3EDEF2D98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A7B67-62F6-4670-86D7-E9D7F99A627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9421465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0A21B-B0EF-4424-AEF0-72B0D0DCFBC0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52A8E-269C-4428-BB70-A07430D81D2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9236551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C820-F051-4419-8DB1-64E72C2A966E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15F10-3A02-408B-9076-8B068652E6B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7863930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CA54C-7E6A-4B81-B2AF-395503196BB8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132E8-C124-4ABB-AFEC-B8EF9264B72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7088658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C7E86-E6B0-4811-8F9E-2A22F4329D30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0B423-5DC5-44FA-9416-23BAC03DB5F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8415385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373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dirty="0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69DECF4-5EA0-48ED-860E-12232F3369A0}" type="datetimeFigureOut">
              <a:rPr lang="pl-PL"/>
              <a:pPr>
                <a:defRPr/>
              </a:pPr>
              <a:t>2021-06-07</a:t>
            </a:fld>
            <a:endParaRPr lang="pl-PL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F6BF3B2-BA7C-4C8C-9AAB-456421E4C3E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wroc.pl/" TargetMode="External"/><Relationship Id="rId2" Type="http://schemas.openxmlformats.org/officeDocument/2006/relationships/hyperlink" Target="http://www.cke.edu.pl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o17.wroc.p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Egzamin maturalny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357563"/>
            <a:ext cx="6400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pl-PL" sz="6600" dirty="0" smtClean="0"/>
              <a:t>2022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090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090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  <p:bldP spid="8090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03761" y="1341438"/>
            <a:ext cx="8419605" cy="2057400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dirty="0" smtClean="0"/>
              <a:t>A na razie wspaniałych wakacji!!!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006930" y="3500437"/>
            <a:ext cx="6751308" cy="2033463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dirty="0" smtClean="0"/>
              <a:t>I dobrego podsumowania klasy II na świadectwie szkolnym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627313" y="1071563"/>
            <a:ext cx="5905500" cy="49704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sz="3200" b="1" dirty="0" smtClean="0"/>
              <a:t>Informacje dotyczące egzaminu maturalnego</a:t>
            </a: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www.cke.edu.pl</a:t>
            </a:r>
            <a:endParaRPr lang="pl-PL" sz="28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www.oke.wroc.pl</a:t>
            </a:r>
            <a:endParaRPr lang="pl-PL" sz="28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www.lo17.wroc.pl</a:t>
            </a:r>
            <a:r>
              <a:rPr lang="pl-PL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rgbClr val="00B050"/>
                </a:solidFill>
              </a:rPr>
              <a:t>– zakładka MATURA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000" b="1" dirty="0" smtClean="0">
                <a:solidFill>
                  <a:srgbClr val="00B050"/>
                </a:solidFill>
              </a:rPr>
              <a:t>gablota MATURA na III piętrze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000" b="1" dirty="0">
                <a:solidFill>
                  <a:srgbClr val="00B050"/>
                </a:solidFill>
              </a:rPr>
              <a:t>d</a:t>
            </a:r>
            <a:r>
              <a:rPr lang="pl-PL" sz="2000" b="1" dirty="0" smtClean="0">
                <a:solidFill>
                  <a:srgbClr val="00B050"/>
                </a:solidFill>
              </a:rPr>
              <a:t>ziennik elektroniczny Librus – wiadomości wysyłane do maturzystów</a:t>
            </a:r>
          </a:p>
          <a:p>
            <a:pPr eaLnBrk="1" hangingPunct="1">
              <a:spcBef>
                <a:spcPct val="50000"/>
              </a:spcBef>
              <a:defRPr/>
            </a:pPr>
            <a:endParaRPr lang="pl-PL" b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612572" y="926275"/>
            <a:ext cx="60207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2400" dirty="0">
                <a:solidFill>
                  <a:srgbClr val="000000"/>
                </a:solidFill>
                <a:latin typeface="Arial"/>
                <a:ea typeface="Times New Roman"/>
              </a:rPr>
              <a:t>Matura w 2022 </a:t>
            </a: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r. 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odbędzie </a:t>
            </a:r>
            <a:r>
              <a:rPr lang="pl-PL" sz="2400" dirty="0">
                <a:solidFill>
                  <a:srgbClr val="000000"/>
                </a:solidFill>
                <a:latin typeface="Arial"/>
                <a:ea typeface="Times New Roman"/>
              </a:rPr>
              <a:t>się bez egzaminu </a:t>
            </a: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ustnego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będzie</a:t>
            </a:r>
            <a:r>
              <a:rPr lang="pl-PL" sz="2400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r>
              <a:rPr lang="pl-PL" sz="2400" b="1" dirty="0">
                <a:solidFill>
                  <a:srgbClr val="000000"/>
                </a:solidFill>
                <a:latin typeface="Arial"/>
                <a:ea typeface="Times New Roman"/>
              </a:rPr>
              <a:t>obowiązek przystąpienia do jednego przedmiotu na poziomie </a:t>
            </a:r>
            <a:r>
              <a:rPr lang="pl-PL" sz="2400" b="1" dirty="0" smtClean="0">
                <a:solidFill>
                  <a:srgbClr val="000000"/>
                </a:solidFill>
                <a:latin typeface="Arial"/>
                <a:ea typeface="Times New Roman"/>
              </a:rPr>
              <a:t>rozszerzonym</a:t>
            </a:r>
            <a:endParaRPr lang="pl-PL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0000"/>
                </a:solidFill>
                <a:latin typeface="Arial"/>
                <a:ea typeface="Times New Roman"/>
              </a:rPr>
              <a:t>w</a:t>
            </a: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ynik </a:t>
            </a:r>
            <a:r>
              <a:rPr lang="pl-PL" sz="2400" dirty="0">
                <a:solidFill>
                  <a:srgbClr val="000000"/>
                </a:solidFill>
                <a:latin typeface="Arial"/>
                <a:ea typeface="Times New Roman"/>
              </a:rPr>
              <a:t>uzyskany z tego przedmiotu nie będzie miał wpływu na zdanie </a:t>
            </a: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matury</a:t>
            </a:r>
            <a:endParaRPr lang="pl-PL" sz="2000" dirty="0"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zadania </a:t>
            </a:r>
            <a:r>
              <a:rPr lang="pl-PL" sz="2400" dirty="0">
                <a:solidFill>
                  <a:srgbClr val="000000"/>
                </a:solidFill>
                <a:latin typeface="Arial"/>
                <a:ea typeface="Times New Roman"/>
              </a:rPr>
              <a:t>egzaminacyjne będą sprawdzały wiadomości i umiejętności określone w </a:t>
            </a:r>
            <a:r>
              <a:rPr lang="pl-PL" sz="2400" b="1" dirty="0">
                <a:solidFill>
                  <a:srgbClr val="000000"/>
                </a:solidFill>
                <a:latin typeface="Arial"/>
                <a:ea typeface="Times New Roman"/>
              </a:rPr>
              <a:t>wymaganiach egzaminacyjnych </a:t>
            </a:r>
            <a:endParaRPr lang="pl-PL" sz="2400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a </a:t>
            </a:r>
            <a:r>
              <a:rPr lang="pl-PL" sz="2400" dirty="0">
                <a:solidFill>
                  <a:srgbClr val="000000"/>
                </a:solidFill>
                <a:latin typeface="Arial"/>
                <a:ea typeface="Times New Roman"/>
              </a:rPr>
              <a:t>nie jak w ubiegłych latach </a:t>
            </a: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w </a:t>
            </a:r>
            <a:r>
              <a:rPr lang="pl-PL" sz="2400" dirty="0">
                <a:solidFill>
                  <a:srgbClr val="000000"/>
                </a:solidFill>
                <a:latin typeface="Arial"/>
                <a:ea typeface="Times New Roman"/>
              </a:rPr>
              <a:t>wymaganiach określonych </a:t>
            </a: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w </a:t>
            </a:r>
            <a:r>
              <a:rPr lang="pl-PL" sz="2400" dirty="0">
                <a:solidFill>
                  <a:srgbClr val="000000"/>
                </a:solidFill>
                <a:latin typeface="Arial"/>
                <a:ea typeface="Times New Roman"/>
              </a:rPr>
              <a:t>podstawie programowej kształcenia </a:t>
            </a:r>
            <a:r>
              <a:rPr lang="pl-PL" sz="2400" dirty="0" smtClean="0">
                <a:solidFill>
                  <a:srgbClr val="000000"/>
                </a:solidFill>
                <a:latin typeface="Arial"/>
                <a:ea typeface="Times New Roman"/>
              </a:rPr>
              <a:t>ogólnego</a:t>
            </a:r>
            <a:endParaRPr lang="pl-PL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7774948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238375" y="115888"/>
            <a:ext cx="6635750" cy="65248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sz="4000" b="1" dirty="0" smtClean="0">
                <a:solidFill>
                  <a:srgbClr val="00B050"/>
                </a:solidFill>
              </a:rPr>
              <a:t>Wybór przedmiotów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l-PL" sz="2400" b="1" u="sng" dirty="0" smtClean="0"/>
              <a:t>Obowiązkowo w części pisemnej </a:t>
            </a:r>
            <a:endParaRPr lang="pl-PL" sz="2400" dirty="0" smtClean="0"/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pl-PL" sz="2000" b="1" dirty="0" smtClean="0"/>
              <a:t>język polski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pl-PL" sz="2000" b="1" dirty="0" smtClean="0"/>
              <a:t>matematyka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pl-PL" sz="2000" b="1" dirty="0" smtClean="0"/>
              <a:t>język obcy nowożytny: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 smtClean="0"/>
              <a:t>angielski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 smtClean="0"/>
              <a:t>francuski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 smtClean="0"/>
              <a:t>hiszpański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 smtClean="0"/>
              <a:t>niemiecki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 smtClean="0"/>
              <a:t>rosyjski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 smtClean="0"/>
              <a:t>włoski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pl-PL" b="1" dirty="0" smtClean="0"/>
              <a:t>NA POZIOMIE PODSTAWOWYM</a:t>
            </a:r>
          </a:p>
          <a:p>
            <a:pPr eaLnBrk="1" hangingPunct="1">
              <a:spcBef>
                <a:spcPct val="50000"/>
              </a:spcBef>
              <a:defRPr/>
            </a:pPr>
            <a:endParaRPr lang="pl-PL" b="1" dirty="0" smtClean="0"/>
          </a:p>
          <a:p>
            <a:pPr algn="ctr" eaLnBrk="1" hangingPunct="1">
              <a:spcBef>
                <a:spcPct val="50000"/>
              </a:spcBef>
              <a:defRPr/>
            </a:pPr>
            <a:r>
              <a:rPr lang="pl-PL" sz="2400" b="1" dirty="0" smtClean="0"/>
              <a:t>ORAZ</a:t>
            </a:r>
            <a:endParaRPr lang="pl-PL" b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76463" y="260350"/>
            <a:ext cx="6769100" cy="6586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pl-PL" b="1" dirty="0"/>
              <a:t>WBRANY PRZEDMIOT SPOŚRÓD: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biologia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chemia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filozofia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fizyka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geografia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historia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historia muzyki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historia sztuki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informatyka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łaciński i kultura antyczna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mniejszości etnicznej (język łemkowski)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regionalny (język kaszubski)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mniejszości narodowej (język białoruski, litewski, niemiecki, ukraiński)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obcy nowożytny (język angielski, niemiecki, francuski, hiszpański, rosyjski, włoski)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polski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matematyka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wiedza o społeczeństwie</a:t>
            </a:r>
          </a:p>
          <a:p>
            <a:pPr>
              <a:defRPr/>
            </a:pPr>
            <a:endParaRPr lang="pl-PL" sz="1400" dirty="0"/>
          </a:p>
          <a:p>
            <a:pPr algn="ctr">
              <a:defRPr/>
            </a:pPr>
            <a:r>
              <a:rPr lang="pl-PL" sz="1600" b="1" dirty="0"/>
              <a:t>NA POZIOMIE ROZSZERZONYM</a:t>
            </a:r>
          </a:p>
          <a:p>
            <a:pPr algn="ctr">
              <a:defRPr/>
            </a:pPr>
            <a:r>
              <a:rPr lang="pl-PL" sz="1600" b="1" dirty="0"/>
              <a:t>lub w przypadku języka obcego nowożytnego</a:t>
            </a:r>
          </a:p>
          <a:p>
            <a:pPr algn="ctr">
              <a:defRPr/>
            </a:pPr>
            <a:r>
              <a:rPr lang="pl-PL" sz="1600" b="1" dirty="0"/>
              <a:t>NA POZIOMIE ROZSZERZONYM ALBO DWUJĘZYCZNYM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195513" y="936625"/>
            <a:ext cx="6948487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u="sng" dirty="0"/>
              <a:t>Dodatkowo</a:t>
            </a:r>
          </a:p>
          <a:p>
            <a:pPr>
              <a:defRPr/>
            </a:pPr>
            <a:endParaRPr lang="pl-PL" sz="1600" dirty="0"/>
          </a:p>
          <a:p>
            <a:pPr>
              <a:defRPr/>
            </a:pPr>
            <a:r>
              <a:rPr lang="pl-PL" sz="3200" dirty="0"/>
              <a:t>Od jednego do pięciu kolejnych przedmiotów wybranych spośród wyżej </a:t>
            </a:r>
            <a:r>
              <a:rPr lang="pl-PL" sz="3200" dirty="0" smtClean="0"/>
              <a:t>wymienionych</a:t>
            </a:r>
            <a:endParaRPr lang="pl-PL" sz="3200" dirty="0"/>
          </a:p>
          <a:p>
            <a:pPr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 POZIOMIE ROZSZERZONYM</a:t>
            </a:r>
          </a:p>
          <a:p>
            <a:pPr>
              <a:defRPr/>
            </a:pPr>
            <a:endParaRPr lang="pl-PL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ole tekstowe 1"/>
          <p:cNvSpPr txBox="1">
            <a:spLocks noChangeArrowheads="1"/>
          </p:cNvSpPr>
          <p:nvPr/>
        </p:nvSpPr>
        <p:spPr bwMode="auto">
          <a:xfrm>
            <a:off x="2195513" y="1105485"/>
            <a:ext cx="66976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pl-PL" sz="3600" b="1" dirty="0"/>
              <a:t>Wybór przedmiotów  zdawanych na egzaminie maturalnym nie jest zależny od typu szkoły, do której uczęszcza uczeń, ani od przedmiotów, których uczy się w tej szkole.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29444" y="1151906"/>
            <a:ext cx="62582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Diagnozy maturalne z przedmiotów poziomu rozszerzonego wybranego na egzamin maturalny- wg wskazania na deklaracji maturalnej: październik; luty/ marzec</a:t>
            </a:r>
          </a:p>
          <a:p>
            <a:endParaRPr lang="pl-PL" sz="2800" b="1" dirty="0" smtClean="0"/>
          </a:p>
          <a:p>
            <a:r>
              <a:rPr lang="pl-PL" sz="2800" b="1" dirty="0" smtClean="0"/>
              <a:t>Próbna matura: listopad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659441639"/>
      </p:ext>
    </p:extLst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68538" y="1125538"/>
            <a:ext cx="6191250" cy="44781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l-PL" sz="2800" dirty="0"/>
              <a:t>Do egzaminów w części ustnej będą mogli przystąpić zdający, którzy potrzebują wyniku w rekrutacji na studia wyższe za </a:t>
            </a:r>
            <a:r>
              <a:rPr lang="pl-PL" sz="2800" dirty="0" smtClean="0"/>
              <a:t>granicą (należy złożyć wniosek z pełną dokumentacja)</a:t>
            </a:r>
            <a:endParaRPr lang="pl-PL" sz="2800" dirty="0"/>
          </a:p>
          <a:p>
            <a:pPr>
              <a:spcBef>
                <a:spcPct val="50000"/>
              </a:spcBef>
              <a:defRPr/>
            </a:pPr>
            <a:endParaRPr lang="pl-PL" sz="2400" dirty="0"/>
          </a:p>
          <a:p>
            <a:pPr>
              <a:spcBef>
                <a:spcPct val="50000"/>
              </a:spcBef>
              <a:defRPr/>
            </a:pPr>
            <a:endParaRPr lang="pl-PL" b="1" dirty="0"/>
          </a:p>
          <a:p>
            <a:pPr>
              <a:spcBef>
                <a:spcPct val="50000"/>
              </a:spcBef>
              <a:defRPr/>
            </a:pPr>
            <a:endParaRPr lang="pl-PL" b="1" dirty="0"/>
          </a:p>
          <a:p>
            <a:pPr>
              <a:spcBef>
                <a:spcPct val="50000"/>
              </a:spcBef>
              <a:defRPr/>
            </a:pPr>
            <a:r>
              <a:rPr lang="pl-PL" b="1" dirty="0"/>
              <a:t>	</a:t>
            </a:r>
            <a:endParaRPr lang="pl-PL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erta">
  <a:themeElements>
    <a:clrScheme name="Oferta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Ofer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erta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erta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erta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2741</TotalTime>
  <Words>253</Words>
  <Application>Microsoft Office PowerPoint</Application>
  <PresentationFormat>Pokaz na ekranie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Oferta</vt:lpstr>
      <vt:lpstr>Egzamin maturalny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 na razie wspaniałych wakacji!!!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Gosia</dc:creator>
  <cp:lastModifiedBy>LOXVII</cp:lastModifiedBy>
  <cp:revision>246</cp:revision>
  <dcterms:created xsi:type="dcterms:W3CDTF">2008-09-12T06:27:26Z</dcterms:created>
  <dcterms:modified xsi:type="dcterms:W3CDTF">2021-06-07T05:18:46Z</dcterms:modified>
</cp:coreProperties>
</file>